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0.svg" ContentType="image/svg+xml"/>
  <Override PartName="/ppt/media/image12.svg" ContentType="image/svg+xml"/>
  <Override PartName="/ppt/media/image16.svg" ContentType="image/svg+xml"/>
  <Override PartName="/ppt/media/image2.svg" ContentType="image/svg+xml"/>
  <Override PartName="/ppt/media/image4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6" r:id="rId12"/>
  </p:sldIdLst>
  <p:sldSz cx="18288000" cy="10287000"/>
  <p:notesSz cx="6858000" cy="9144000"/>
  <p:embeddedFontLst>
    <p:embeddedFont>
      <p:font typeface="Poppins Bold" panose="00000800000000000000"/>
      <p:bold r:id="rId16"/>
    </p:embeddedFont>
    <p:embeddedFont>
      <p:font typeface="Poppins" panose="00000500000000000000"/>
      <p:regular r:id="rId17"/>
      <p:bold r:id="rId18"/>
      <p:italic r:id="rId19"/>
      <p:boldItalic r:id="rId20"/>
    </p:embeddedFont>
    <p:embeddedFont>
      <p:font typeface="Calibri" panose="020F050202020403020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26" autoAdjust="0"/>
  </p:normalViewPr>
  <p:slideViewPr>
    <p:cSldViewPr showGuides="1">
      <p:cViewPr varScale="1">
        <p:scale>
          <a:sx n="80" d="100"/>
          <a:sy n="80" d="100"/>
        </p:scale>
        <p:origin x="824" y="224"/>
      </p:cViewPr>
      <p:guideLst>
        <p:guide orient="horz" pos="218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png>
</file>

<file path=ppt/media/image16.svg>
</file>

<file path=ppt/media/image17.png>
</file>

<file path=ppt/media/image18.pn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sv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4" Type="http://schemas.openxmlformats.org/officeDocument/2006/relationships/slideLayout" Target="../slideLayouts/slideLayout7.xml"/><Relationship Id="rId13" Type="http://schemas.openxmlformats.org/officeDocument/2006/relationships/image" Target="../media/image13.jpeg"/><Relationship Id="rId12" Type="http://schemas.openxmlformats.org/officeDocument/2006/relationships/image" Target="../media/image12.svg"/><Relationship Id="rId11" Type="http://schemas.openxmlformats.org/officeDocument/2006/relationships/image" Target="../media/image11.png"/><Relationship Id="rId10" Type="http://schemas.openxmlformats.org/officeDocument/2006/relationships/image" Target="../media/image10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1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496655">
            <a:off x="683116" y="-4272100"/>
            <a:ext cx="4980749" cy="17140120"/>
            <a:chOff x="0" y="0"/>
            <a:chExt cx="1311802" cy="45142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11802" cy="4514271"/>
            </a:xfrm>
            <a:custGeom>
              <a:avLst/>
              <a:gdLst/>
              <a:ahLst/>
              <a:cxnLst/>
              <a:rect l="l" t="t" r="r" b="b"/>
              <a:pathLst>
                <a:path w="1311802" h="4514271">
                  <a:moveTo>
                    <a:pt x="0" y="0"/>
                  </a:moveTo>
                  <a:lnTo>
                    <a:pt x="1311802" y="0"/>
                  </a:lnTo>
                  <a:lnTo>
                    <a:pt x="1311802" y="4514271"/>
                  </a:lnTo>
                  <a:lnTo>
                    <a:pt x="0" y="4514271"/>
                  </a:lnTo>
                  <a:close/>
                </a:path>
              </a:pathLst>
            </a:custGeom>
            <a:gradFill rotWithShape="1">
              <a:gsLst>
                <a:gs pos="0">
                  <a:srgbClr val="020D47">
                    <a:alpha val="0"/>
                  </a:srgbClr>
                </a:gs>
                <a:gs pos="33333">
                  <a:srgbClr val="010B3D">
                    <a:alpha val="43000"/>
                  </a:srgbClr>
                </a:gs>
                <a:gs pos="66667">
                  <a:srgbClr val="010933">
                    <a:alpha val="43000"/>
                  </a:srgbClr>
                </a:gs>
                <a:gs pos="100000">
                  <a:srgbClr val="01020D">
                    <a:alpha val="43000"/>
                  </a:srgbClr>
                </a:gs>
              </a:gsLst>
              <a:lin ang="54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11802" cy="45523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9144000" y="-2057400"/>
            <a:ext cx="4104513" cy="4114800"/>
          </a:xfrm>
          <a:custGeom>
            <a:avLst/>
            <a:gdLst/>
            <a:ahLst/>
            <a:cxnLst/>
            <a:rect l="l" t="t" r="r" b="b"/>
            <a:pathLst>
              <a:path w="4104513" h="4114800">
                <a:moveTo>
                  <a:pt x="4104513" y="0"/>
                </a:moveTo>
                <a:lnTo>
                  <a:pt x="0" y="0"/>
                </a:lnTo>
                <a:lnTo>
                  <a:pt x="0" y="4114800"/>
                </a:lnTo>
                <a:lnTo>
                  <a:pt x="4104513" y="4114800"/>
                </a:lnTo>
                <a:lnTo>
                  <a:pt x="4104513" y="0"/>
                </a:lnTo>
                <a:close/>
              </a:path>
            </a:pathLst>
          </a:custGeom>
          <a:blipFill>
            <a:blip r:embed="rId1">
              <a:alphaModFix amt="13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-2952733">
            <a:off x="1706953" y="6026295"/>
            <a:ext cx="18280190" cy="8379806"/>
            <a:chOff x="0" y="0"/>
            <a:chExt cx="1523748" cy="698500"/>
          </a:xfrm>
        </p:grpSpPr>
        <p:sp>
          <p:nvSpPr>
            <p:cNvPr id="7" name="Freeform 7"/>
            <p:cNvSpPr/>
            <p:nvPr/>
          </p:nvSpPr>
          <p:spPr>
            <a:xfrm>
              <a:off x="4798" y="0"/>
              <a:ext cx="1514152" cy="698500"/>
            </a:xfrm>
            <a:custGeom>
              <a:avLst/>
              <a:gdLst/>
              <a:ahLst/>
              <a:cxnLst/>
              <a:rect l="l" t="t" r="r" b="b"/>
              <a:pathLst>
                <a:path w="1514152" h="698500">
                  <a:moveTo>
                    <a:pt x="1506384" y="370848"/>
                  </a:moveTo>
                  <a:lnTo>
                    <a:pt x="1328316" y="676902"/>
                  </a:lnTo>
                  <a:cubicBezTo>
                    <a:pt x="1320536" y="690274"/>
                    <a:pt x="1306233" y="698500"/>
                    <a:pt x="1290763" y="698500"/>
                  </a:cubicBezTo>
                  <a:lnTo>
                    <a:pt x="223389" y="698500"/>
                  </a:lnTo>
                  <a:cubicBezTo>
                    <a:pt x="207919" y="698500"/>
                    <a:pt x="193616" y="690274"/>
                    <a:pt x="185836" y="676902"/>
                  </a:cubicBezTo>
                  <a:lnTo>
                    <a:pt x="7768" y="370848"/>
                  </a:lnTo>
                  <a:cubicBezTo>
                    <a:pt x="0" y="357497"/>
                    <a:pt x="0" y="341003"/>
                    <a:pt x="7768" y="327652"/>
                  </a:cubicBezTo>
                  <a:lnTo>
                    <a:pt x="185836" y="21598"/>
                  </a:lnTo>
                  <a:cubicBezTo>
                    <a:pt x="193616" y="8226"/>
                    <a:pt x="207919" y="0"/>
                    <a:pt x="223389" y="0"/>
                  </a:cubicBezTo>
                  <a:lnTo>
                    <a:pt x="1290763" y="0"/>
                  </a:lnTo>
                  <a:cubicBezTo>
                    <a:pt x="1306233" y="0"/>
                    <a:pt x="1320536" y="8226"/>
                    <a:pt x="1328316" y="21598"/>
                  </a:cubicBezTo>
                  <a:lnTo>
                    <a:pt x="1506384" y="327652"/>
                  </a:lnTo>
                  <a:cubicBezTo>
                    <a:pt x="1514152" y="341003"/>
                    <a:pt x="1514152" y="357497"/>
                    <a:pt x="1506384" y="370848"/>
                  </a:cubicBezTo>
                  <a:close/>
                </a:path>
              </a:pathLst>
            </a:custGeom>
            <a:gradFill rotWithShape="1">
              <a:gsLst>
                <a:gs pos="0">
                  <a:srgbClr val="F5D60A">
                    <a:alpha val="100000"/>
                  </a:srgbClr>
                </a:gs>
                <a:gs pos="100000">
                  <a:srgbClr val="8372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9" name="Group 9"/>
          <p:cNvGrpSpPr/>
          <p:nvPr/>
        </p:nvGrpSpPr>
        <p:grpSpPr>
          <a:xfrm rot="-2952733">
            <a:off x="4470893" y="6289538"/>
            <a:ext cx="14073358" cy="6451356"/>
            <a:chOff x="0" y="0"/>
            <a:chExt cx="1523748" cy="698500"/>
          </a:xfrm>
        </p:grpSpPr>
        <p:sp>
          <p:nvSpPr>
            <p:cNvPr id="10" name="Freeform 10"/>
            <p:cNvSpPr/>
            <p:nvPr/>
          </p:nvSpPr>
          <p:spPr>
            <a:xfrm>
              <a:off x="6232" y="0"/>
              <a:ext cx="1511283" cy="698500"/>
            </a:xfrm>
            <a:custGeom>
              <a:avLst/>
              <a:gdLst/>
              <a:ahLst/>
              <a:cxnLst/>
              <a:rect l="l" t="t" r="r" b="b"/>
              <a:pathLst>
                <a:path w="1511283" h="698500">
                  <a:moveTo>
                    <a:pt x="1501194" y="377304"/>
                  </a:moveTo>
                  <a:lnTo>
                    <a:pt x="1330638" y="670446"/>
                  </a:lnTo>
                  <a:cubicBezTo>
                    <a:pt x="1320533" y="687815"/>
                    <a:pt x="1301954" y="698500"/>
                    <a:pt x="1281860" y="698500"/>
                  </a:cubicBezTo>
                  <a:lnTo>
                    <a:pt x="229425" y="698500"/>
                  </a:lnTo>
                  <a:cubicBezTo>
                    <a:pt x="209330" y="698500"/>
                    <a:pt x="190751" y="687815"/>
                    <a:pt x="180646" y="670446"/>
                  </a:cubicBezTo>
                  <a:lnTo>
                    <a:pt x="10090" y="377304"/>
                  </a:lnTo>
                  <a:cubicBezTo>
                    <a:pt x="0" y="359962"/>
                    <a:pt x="0" y="338538"/>
                    <a:pt x="10090" y="321196"/>
                  </a:cubicBezTo>
                  <a:lnTo>
                    <a:pt x="180646" y="28054"/>
                  </a:lnTo>
                  <a:cubicBezTo>
                    <a:pt x="190751" y="10685"/>
                    <a:pt x="209330" y="0"/>
                    <a:pt x="229425" y="0"/>
                  </a:cubicBezTo>
                  <a:lnTo>
                    <a:pt x="1281860" y="0"/>
                  </a:lnTo>
                  <a:cubicBezTo>
                    <a:pt x="1301954" y="0"/>
                    <a:pt x="1320533" y="10685"/>
                    <a:pt x="1330638" y="28054"/>
                  </a:cubicBezTo>
                  <a:lnTo>
                    <a:pt x="1501194" y="321196"/>
                  </a:lnTo>
                  <a:cubicBezTo>
                    <a:pt x="1511284" y="338538"/>
                    <a:pt x="1511284" y="359962"/>
                    <a:pt x="1501194" y="377304"/>
                  </a:cubicBezTo>
                  <a:close/>
                </a:path>
              </a:pathLst>
            </a:custGeom>
            <a:gradFill rotWithShape="1">
              <a:gsLst>
                <a:gs pos="0">
                  <a:srgbClr val="020D47">
                    <a:alpha val="100000"/>
                  </a:srgbClr>
                </a:gs>
                <a:gs pos="100000">
                  <a:srgbClr val="020D4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-2768637">
            <a:off x="6952177" y="1888821"/>
            <a:ext cx="11500734" cy="7808097"/>
            <a:chOff x="0" y="0"/>
            <a:chExt cx="1523748" cy="698500"/>
          </a:xfrm>
        </p:grpSpPr>
        <p:sp>
          <p:nvSpPr>
            <p:cNvPr id="13" name="Freeform 13"/>
            <p:cNvSpPr/>
            <p:nvPr/>
          </p:nvSpPr>
          <p:spPr>
            <a:xfrm>
              <a:off x="5150" y="0"/>
              <a:ext cx="1513449" cy="698500"/>
            </a:xfrm>
            <a:custGeom>
              <a:avLst/>
              <a:gdLst/>
              <a:ahLst/>
              <a:cxnLst/>
              <a:rect l="l" t="t" r="r" b="b"/>
              <a:pathLst>
                <a:path w="1513449" h="698500">
                  <a:moveTo>
                    <a:pt x="1505112" y="372429"/>
                  </a:moveTo>
                  <a:lnTo>
                    <a:pt x="1328884" y="675321"/>
                  </a:lnTo>
                  <a:cubicBezTo>
                    <a:pt x="1320535" y="689672"/>
                    <a:pt x="1305184" y="698500"/>
                    <a:pt x="1288581" y="698500"/>
                  </a:cubicBezTo>
                  <a:lnTo>
                    <a:pt x="224867" y="698500"/>
                  </a:lnTo>
                  <a:cubicBezTo>
                    <a:pt x="208264" y="698500"/>
                    <a:pt x="192913" y="689672"/>
                    <a:pt x="184564" y="675321"/>
                  </a:cubicBezTo>
                  <a:lnTo>
                    <a:pt x="8336" y="372429"/>
                  </a:lnTo>
                  <a:cubicBezTo>
                    <a:pt x="0" y="358101"/>
                    <a:pt x="0" y="340399"/>
                    <a:pt x="8336" y="326071"/>
                  </a:cubicBezTo>
                  <a:lnTo>
                    <a:pt x="184564" y="23179"/>
                  </a:lnTo>
                  <a:cubicBezTo>
                    <a:pt x="192913" y="8828"/>
                    <a:pt x="208264" y="0"/>
                    <a:pt x="224867" y="0"/>
                  </a:cubicBezTo>
                  <a:lnTo>
                    <a:pt x="1288581" y="0"/>
                  </a:lnTo>
                  <a:cubicBezTo>
                    <a:pt x="1305184" y="0"/>
                    <a:pt x="1320535" y="8828"/>
                    <a:pt x="1328884" y="23179"/>
                  </a:cubicBezTo>
                  <a:lnTo>
                    <a:pt x="1505112" y="326071"/>
                  </a:lnTo>
                  <a:cubicBezTo>
                    <a:pt x="1513449" y="340399"/>
                    <a:pt x="1513449" y="358101"/>
                    <a:pt x="1505112" y="372429"/>
                  </a:cubicBezTo>
                  <a:close/>
                </a:path>
              </a:pathLst>
            </a:custGeom>
            <a:gradFill rotWithShape="1">
              <a:gsLst>
                <a:gs pos="0">
                  <a:srgbClr val="F5D60A">
                    <a:alpha val="100000"/>
                  </a:srgbClr>
                </a:gs>
                <a:gs pos="100000">
                  <a:srgbClr val="A18C00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114300" y="-38100"/>
              <a:ext cx="1295148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7" name="Freeform 17"/>
          <p:cNvSpPr/>
          <p:nvPr/>
        </p:nvSpPr>
        <p:spPr>
          <a:xfrm>
            <a:off x="8287842" y="3715864"/>
            <a:ext cx="5118412" cy="5118412"/>
          </a:xfrm>
          <a:custGeom>
            <a:avLst/>
            <a:gdLst/>
            <a:ahLst/>
            <a:cxnLst/>
            <a:rect l="l" t="t" r="r" b="b"/>
            <a:pathLst>
              <a:path w="5118412" h="5118412">
                <a:moveTo>
                  <a:pt x="0" y="0"/>
                </a:moveTo>
                <a:lnTo>
                  <a:pt x="5118411" y="0"/>
                </a:lnTo>
                <a:lnTo>
                  <a:pt x="5118411" y="5118412"/>
                </a:lnTo>
                <a:lnTo>
                  <a:pt x="0" y="51184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8869938" y="4297960"/>
            <a:ext cx="3954220" cy="3954220"/>
            <a:chOff x="0" y="0"/>
            <a:chExt cx="6350889" cy="6350889"/>
          </a:xfrm>
        </p:grpSpPr>
        <p:sp>
          <p:nvSpPr>
            <p:cNvPr id="19" name="Freeform 19"/>
            <p:cNvSpPr/>
            <p:nvPr/>
          </p:nvSpPr>
          <p:spPr>
            <a:xfrm>
              <a:off x="63500" y="63500"/>
              <a:ext cx="6223889" cy="6223762"/>
            </a:xfrm>
            <a:custGeom>
              <a:avLst/>
              <a:gdLst/>
              <a:ahLst/>
              <a:cxnLst/>
              <a:rect l="l" t="t" r="r" b="b"/>
              <a:pathLst>
                <a:path w="6223889" h="6223762">
                  <a:moveTo>
                    <a:pt x="6223889" y="3111881"/>
                  </a:moveTo>
                  <a:cubicBezTo>
                    <a:pt x="6223889" y="4830572"/>
                    <a:pt x="4830572" y="6223762"/>
                    <a:pt x="3112008" y="6223762"/>
                  </a:cubicBezTo>
                  <a:cubicBezTo>
                    <a:pt x="1393444" y="6223762"/>
                    <a:pt x="0" y="4830572"/>
                    <a:pt x="0" y="3111881"/>
                  </a:cubicBezTo>
                  <a:cubicBezTo>
                    <a:pt x="0" y="1393190"/>
                    <a:pt x="1393317" y="0"/>
                    <a:pt x="3111881" y="0"/>
                  </a:cubicBezTo>
                  <a:cubicBezTo>
                    <a:pt x="4830445" y="0"/>
                    <a:pt x="6223889" y="1393317"/>
                    <a:pt x="6223889" y="3111881"/>
                  </a:cubicBezTo>
                  <a:close/>
                </a:path>
              </a:pathLst>
            </a:custGeom>
            <a:blipFill>
              <a:blip r:embed="rId5"/>
              <a:stretch>
                <a:fillRect l="-28583" r="-28583"/>
              </a:stretch>
            </a:blip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6350889" cy="6350762"/>
            </a:xfrm>
            <a:custGeom>
              <a:avLst/>
              <a:gdLst/>
              <a:ahLst/>
              <a:cxnLst/>
              <a:rect l="l" t="t" r="r" b="b"/>
              <a:pathLst>
                <a:path w="6350889" h="6350762">
                  <a:moveTo>
                    <a:pt x="6350889" y="3175381"/>
                  </a:moveTo>
                  <a:cubicBezTo>
                    <a:pt x="6350889" y="4023614"/>
                    <a:pt x="6020562" y="4821047"/>
                    <a:pt x="5420868" y="5420741"/>
                  </a:cubicBezTo>
                  <a:cubicBezTo>
                    <a:pt x="4821174" y="6020436"/>
                    <a:pt x="4023741" y="6350762"/>
                    <a:pt x="3175508" y="6350762"/>
                  </a:cubicBezTo>
                  <a:cubicBezTo>
                    <a:pt x="2327275" y="6350762"/>
                    <a:pt x="1529842" y="6020435"/>
                    <a:pt x="930148" y="5420741"/>
                  </a:cubicBezTo>
                  <a:cubicBezTo>
                    <a:pt x="330327" y="4821047"/>
                    <a:pt x="0" y="4023614"/>
                    <a:pt x="0" y="3175381"/>
                  </a:cubicBezTo>
                  <a:cubicBezTo>
                    <a:pt x="0" y="2327148"/>
                    <a:pt x="330327" y="1529715"/>
                    <a:pt x="930021" y="930021"/>
                  </a:cubicBezTo>
                  <a:cubicBezTo>
                    <a:pt x="1529715" y="330327"/>
                    <a:pt x="2327275" y="0"/>
                    <a:pt x="3175381" y="0"/>
                  </a:cubicBezTo>
                  <a:cubicBezTo>
                    <a:pt x="4023614" y="0"/>
                    <a:pt x="4821047" y="330327"/>
                    <a:pt x="5420741" y="930021"/>
                  </a:cubicBezTo>
                  <a:cubicBezTo>
                    <a:pt x="6020562" y="1529842"/>
                    <a:pt x="6350889" y="2327275"/>
                    <a:pt x="6350889" y="3175381"/>
                  </a:cubicBezTo>
                  <a:close/>
                </a:path>
              </a:pathLst>
            </a:custGeom>
            <a:blipFill>
              <a:blip r:embed="rId6"/>
              <a:stretch>
                <a:fillRect l="-30" r="-30"/>
              </a:stretch>
            </a:blipFill>
          </p:spPr>
        </p:sp>
      </p:grpSp>
      <p:grpSp>
        <p:nvGrpSpPr>
          <p:cNvPr id="21" name="Group 21"/>
          <p:cNvGrpSpPr/>
          <p:nvPr/>
        </p:nvGrpSpPr>
        <p:grpSpPr>
          <a:xfrm rot="2496655">
            <a:off x="5540325" y="7200316"/>
            <a:ext cx="104401" cy="4150774"/>
            <a:chOff x="0" y="0"/>
            <a:chExt cx="27497" cy="109320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7497" cy="1093208"/>
            </a:xfrm>
            <a:custGeom>
              <a:avLst/>
              <a:gdLst/>
              <a:ahLst/>
              <a:cxnLst/>
              <a:rect l="l" t="t" r="r" b="b"/>
              <a:pathLst>
                <a:path w="27497" h="1093208">
                  <a:moveTo>
                    <a:pt x="0" y="0"/>
                  </a:moveTo>
                  <a:lnTo>
                    <a:pt x="27497" y="0"/>
                  </a:lnTo>
                  <a:lnTo>
                    <a:pt x="27497" y="1093208"/>
                  </a:lnTo>
                  <a:lnTo>
                    <a:pt x="0" y="1093208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27497" cy="11313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24" name="Group 24"/>
          <p:cNvGrpSpPr/>
          <p:nvPr/>
        </p:nvGrpSpPr>
        <p:grpSpPr>
          <a:xfrm rot="2496655">
            <a:off x="16558745" y="7709077"/>
            <a:ext cx="125446" cy="5656806"/>
            <a:chOff x="0" y="0"/>
            <a:chExt cx="33039" cy="148985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3039" cy="1489858"/>
            </a:xfrm>
            <a:custGeom>
              <a:avLst/>
              <a:gdLst/>
              <a:ahLst/>
              <a:cxnLst/>
              <a:rect l="l" t="t" r="r" b="b"/>
              <a:pathLst>
                <a:path w="33039" h="1489858">
                  <a:moveTo>
                    <a:pt x="0" y="0"/>
                  </a:moveTo>
                  <a:lnTo>
                    <a:pt x="33039" y="0"/>
                  </a:lnTo>
                  <a:lnTo>
                    <a:pt x="33039" y="1489858"/>
                  </a:lnTo>
                  <a:lnTo>
                    <a:pt x="0" y="1489858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33039" cy="1527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27" name="Group 27"/>
          <p:cNvGrpSpPr/>
          <p:nvPr/>
        </p:nvGrpSpPr>
        <p:grpSpPr>
          <a:xfrm rot="-8182338">
            <a:off x="11959085" y="-2221161"/>
            <a:ext cx="151226" cy="5241759"/>
            <a:chOff x="0" y="0"/>
            <a:chExt cx="39829" cy="1380546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9829" cy="1380546"/>
            </a:xfrm>
            <a:custGeom>
              <a:avLst/>
              <a:gdLst/>
              <a:ahLst/>
              <a:cxnLst/>
              <a:rect l="l" t="t" r="r" b="b"/>
              <a:pathLst>
                <a:path w="39829" h="1380546">
                  <a:moveTo>
                    <a:pt x="0" y="0"/>
                  </a:moveTo>
                  <a:lnTo>
                    <a:pt x="39829" y="0"/>
                  </a:lnTo>
                  <a:lnTo>
                    <a:pt x="39829" y="1380546"/>
                  </a:lnTo>
                  <a:lnTo>
                    <a:pt x="0" y="138054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39829" cy="14186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30" name="Group 30"/>
          <p:cNvGrpSpPr/>
          <p:nvPr/>
        </p:nvGrpSpPr>
        <p:grpSpPr>
          <a:xfrm rot="5400000">
            <a:off x="10313223" y="6951473"/>
            <a:ext cx="143428" cy="6042633"/>
            <a:chOff x="0" y="0"/>
            <a:chExt cx="37775" cy="1591475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7775" cy="1591475"/>
            </a:xfrm>
            <a:custGeom>
              <a:avLst/>
              <a:gdLst/>
              <a:ahLst/>
              <a:cxnLst/>
              <a:rect l="l" t="t" r="r" b="b"/>
              <a:pathLst>
                <a:path w="37775" h="1591475">
                  <a:moveTo>
                    <a:pt x="0" y="0"/>
                  </a:moveTo>
                  <a:lnTo>
                    <a:pt x="37775" y="0"/>
                  </a:lnTo>
                  <a:lnTo>
                    <a:pt x="37775" y="1591475"/>
                  </a:lnTo>
                  <a:lnTo>
                    <a:pt x="0" y="1591475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37775" cy="1629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33" name="Freeform 33"/>
          <p:cNvSpPr/>
          <p:nvPr/>
        </p:nvSpPr>
        <p:spPr>
          <a:xfrm rot="-2811459">
            <a:off x="6899522" y="6991161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 rot="-2935178">
            <a:off x="9140217" y="262078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 rot="-2935178">
            <a:off x="17422526" y="8810592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13636328" y="9852373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5" y="0"/>
                </a:lnTo>
                <a:lnTo>
                  <a:pt x="1248105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 flipV="1">
            <a:off x="-1215091" y="8158798"/>
            <a:ext cx="4104513" cy="4114800"/>
          </a:xfrm>
          <a:custGeom>
            <a:avLst/>
            <a:gdLst/>
            <a:ahLst/>
            <a:cxnLst/>
            <a:rect l="l" t="t" r="r" b="b"/>
            <a:pathLst>
              <a:path w="4104513" h="4114800">
                <a:moveTo>
                  <a:pt x="0" y="4114800"/>
                </a:moveTo>
                <a:lnTo>
                  <a:pt x="4104513" y="4114800"/>
                </a:lnTo>
                <a:lnTo>
                  <a:pt x="4104513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1">
              <a:alphaModFix amt="13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9429918" y="704125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5"/>
                </a:lnTo>
                <a:lnTo>
                  <a:pt x="0" y="30937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39" name="Freeform 39"/>
          <p:cNvSpPr/>
          <p:nvPr/>
        </p:nvSpPr>
        <p:spPr>
          <a:xfrm flipH="1">
            <a:off x="8697457" y="9103612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1066812" y="0"/>
                </a:moveTo>
                <a:lnTo>
                  <a:pt x="0" y="0"/>
                </a:lnTo>
                <a:lnTo>
                  <a:pt x="0" y="309376"/>
                </a:lnTo>
                <a:lnTo>
                  <a:pt x="1066812" y="309376"/>
                </a:lnTo>
                <a:lnTo>
                  <a:pt x="1066812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grpSp>
        <p:nvGrpSpPr>
          <p:cNvPr id="40" name="Group 40"/>
          <p:cNvGrpSpPr/>
          <p:nvPr/>
        </p:nvGrpSpPr>
        <p:grpSpPr>
          <a:xfrm>
            <a:off x="-384906" y="5030504"/>
            <a:ext cx="7394661" cy="751036"/>
            <a:chOff x="0" y="0"/>
            <a:chExt cx="1947565" cy="197804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1947565" cy="197804"/>
            </a:xfrm>
            <a:custGeom>
              <a:avLst/>
              <a:gdLst/>
              <a:ahLst/>
              <a:cxnLst/>
              <a:rect l="l" t="t" r="r" b="b"/>
              <a:pathLst>
                <a:path w="1947565" h="197804">
                  <a:moveTo>
                    <a:pt x="98902" y="0"/>
                  </a:moveTo>
                  <a:lnTo>
                    <a:pt x="1848663" y="0"/>
                  </a:lnTo>
                  <a:cubicBezTo>
                    <a:pt x="1903285" y="0"/>
                    <a:pt x="1947565" y="44280"/>
                    <a:pt x="1947565" y="98902"/>
                  </a:cubicBezTo>
                  <a:lnTo>
                    <a:pt x="1947565" y="98902"/>
                  </a:lnTo>
                  <a:cubicBezTo>
                    <a:pt x="1947565" y="153524"/>
                    <a:pt x="1903285" y="197804"/>
                    <a:pt x="1848663" y="197804"/>
                  </a:cubicBezTo>
                  <a:lnTo>
                    <a:pt x="98902" y="197804"/>
                  </a:lnTo>
                  <a:cubicBezTo>
                    <a:pt x="44280" y="197804"/>
                    <a:pt x="0" y="153524"/>
                    <a:pt x="0" y="98902"/>
                  </a:cubicBezTo>
                  <a:lnTo>
                    <a:pt x="0" y="98902"/>
                  </a:lnTo>
                  <a:cubicBezTo>
                    <a:pt x="0" y="44280"/>
                    <a:pt x="44280" y="0"/>
                    <a:pt x="98902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38100"/>
              <a:ext cx="1947565" cy="2359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43" name="Freeform 43"/>
          <p:cNvSpPr/>
          <p:nvPr/>
        </p:nvSpPr>
        <p:spPr>
          <a:xfrm>
            <a:off x="734384" y="8762533"/>
            <a:ext cx="434163" cy="434163"/>
          </a:xfrm>
          <a:custGeom>
            <a:avLst/>
            <a:gdLst/>
            <a:ahLst/>
            <a:cxnLst/>
            <a:rect l="l" t="t" r="r" b="b"/>
            <a:pathLst>
              <a:path w="434163" h="434163">
                <a:moveTo>
                  <a:pt x="0" y="0"/>
                </a:moveTo>
                <a:lnTo>
                  <a:pt x="434163" y="0"/>
                </a:lnTo>
                <a:lnTo>
                  <a:pt x="434163" y="434162"/>
                </a:lnTo>
                <a:lnTo>
                  <a:pt x="0" y="43416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grpSp>
        <p:nvGrpSpPr>
          <p:cNvPr id="44" name="Group 44"/>
          <p:cNvGrpSpPr/>
          <p:nvPr/>
        </p:nvGrpSpPr>
        <p:grpSpPr>
          <a:xfrm>
            <a:off x="1028700" y="6391140"/>
            <a:ext cx="4104422" cy="1987326"/>
            <a:chOff x="0" y="0"/>
            <a:chExt cx="1045532" cy="408304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045532" cy="408304"/>
            </a:xfrm>
            <a:custGeom>
              <a:avLst/>
              <a:gdLst/>
              <a:ahLst/>
              <a:cxnLst/>
              <a:rect l="l" t="t" r="r" b="b"/>
              <a:pathLst>
                <a:path w="1045532" h="408304">
                  <a:moveTo>
                    <a:pt x="44855" y="0"/>
                  </a:moveTo>
                  <a:lnTo>
                    <a:pt x="1000677" y="0"/>
                  </a:lnTo>
                  <a:cubicBezTo>
                    <a:pt x="1012573" y="0"/>
                    <a:pt x="1023982" y="4726"/>
                    <a:pt x="1032394" y="13138"/>
                  </a:cubicBezTo>
                  <a:cubicBezTo>
                    <a:pt x="1040806" y="21550"/>
                    <a:pt x="1045532" y="32959"/>
                    <a:pt x="1045532" y="44855"/>
                  </a:cubicBezTo>
                  <a:lnTo>
                    <a:pt x="1045532" y="363449"/>
                  </a:lnTo>
                  <a:cubicBezTo>
                    <a:pt x="1045532" y="375345"/>
                    <a:pt x="1040806" y="386754"/>
                    <a:pt x="1032394" y="395166"/>
                  </a:cubicBezTo>
                  <a:cubicBezTo>
                    <a:pt x="1023982" y="403578"/>
                    <a:pt x="1012573" y="408304"/>
                    <a:pt x="1000677" y="408304"/>
                  </a:cubicBezTo>
                  <a:lnTo>
                    <a:pt x="44855" y="408304"/>
                  </a:lnTo>
                  <a:cubicBezTo>
                    <a:pt x="20082" y="408304"/>
                    <a:pt x="0" y="388221"/>
                    <a:pt x="0" y="363449"/>
                  </a:cubicBezTo>
                  <a:lnTo>
                    <a:pt x="0" y="44855"/>
                  </a:lnTo>
                  <a:cubicBezTo>
                    <a:pt x="0" y="32959"/>
                    <a:pt x="4726" y="21550"/>
                    <a:pt x="13138" y="13138"/>
                  </a:cubicBezTo>
                  <a:cubicBezTo>
                    <a:pt x="21550" y="4726"/>
                    <a:pt x="32959" y="0"/>
                    <a:pt x="4485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rnd">
              <a:solidFill>
                <a:srgbClr val="FFE012"/>
              </a:solidFill>
              <a:prstDash val="solid"/>
              <a:round/>
            </a:ln>
          </p:spPr>
        </p:sp>
        <p:sp>
          <p:nvSpPr>
            <p:cNvPr id="46" name="TextBox 46"/>
            <p:cNvSpPr txBox="1"/>
            <p:nvPr/>
          </p:nvSpPr>
          <p:spPr>
            <a:xfrm>
              <a:off x="0" y="-38100"/>
              <a:ext cx="1045532" cy="4464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4471190" y="6270422"/>
            <a:ext cx="701878" cy="701878"/>
            <a:chOff x="0" y="0"/>
            <a:chExt cx="812800" cy="812800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9" name="TextBox 4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8231614" y="3062614"/>
            <a:ext cx="391889" cy="391889"/>
            <a:chOff x="0" y="0"/>
            <a:chExt cx="812800" cy="812800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2" name="TextBox 5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8357385" y="1668839"/>
            <a:ext cx="680143" cy="680143"/>
            <a:chOff x="0" y="0"/>
            <a:chExt cx="812800" cy="81280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5" name="TextBox 5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6535143" y="6377610"/>
            <a:ext cx="391889" cy="391889"/>
            <a:chOff x="0" y="0"/>
            <a:chExt cx="812800" cy="81280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58" name="TextBox 5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5500936" y="7349259"/>
            <a:ext cx="680143" cy="680143"/>
            <a:chOff x="0" y="0"/>
            <a:chExt cx="812800" cy="81280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61" name="TextBox 6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62" name="Freeform 62"/>
          <p:cNvSpPr/>
          <p:nvPr/>
        </p:nvSpPr>
        <p:spPr>
          <a:xfrm>
            <a:off x="470967" y="255320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63" name="TextBox 63"/>
          <p:cNvSpPr txBox="1"/>
          <p:nvPr/>
        </p:nvSpPr>
        <p:spPr>
          <a:xfrm>
            <a:off x="367930" y="3696814"/>
            <a:ext cx="6827984" cy="848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50"/>
              </a:lnSpc>
            </a:pPr>
            <a:r>
              <a:rPr lang="en-US" sz="5795" b="1" spc="-173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    AI in education</a:t>
            </a:r>
            <a:endParaRPr lang="en-US" sz="5795" b="1" spc="-173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4" name="TextBox 64"/>
          <p:cNvSpPr txBox="1"/>
          <p:nvPr/>
        </p:nvSpPr>
        <p:spPr>
          <a:xfrm>
            <a:off x="-52457" y="1593654"/>
            <a:ext cx="7668757" cy="1956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55"/>
              </a:lnSpc>
              <a:spcBef>
                <a:spcPct val="0"/>
              </a:spcBef>
            </a:pPr>
            <a:r>
              <a:rPr lang="en-US" sz="5470" b="1" dirty="0">
                <a:solidFill>
                  <a:srgbClr val="FFFFFF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 2-days National Level Hackathon on </a:t>
            </a:r>
            <a:endParaRPr lang="en-US" sz="5470" b="1" dirty="0">
              <a:solidFill>
                <a:srgbClr val="FFFFFF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5" name="TextBox 65"/>
          <p:cNvSpPr txBox="1"/>
          <p:nvPr/>
        </p:nvSpPr>
        <p:spPr>
          <a:xfrm>
            <a:off x="1028700" y="5074976"/>
            <a:ext cx="5506443" cy="583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95"/>
              </a:lnSpc>
              <a:spcBef>
                <a:spcPct val="0"/>
              </a:spcBef>
            </a:pPr>
            <a:r>
              <a:rPr lang="en-US" sz="3285" b="1" spc="328">
                <a:solidFill>
                  <a:srgbClr val="020D47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SELECTED AREA NAME</a:t>
            </a:r>
            <a:endParaRPr lang="en-US" sz="3285" b="1" spc="328">
              <a:solidFill>
                <a:srgbClr val="020D47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6" name="TextBox 66"/>
          <p:cNvSpPr txBox="1"/>
          <p:nvPr/>
        </p:nvSpPr>
        <p:spPr>
          <a:xfrm>
            <a:off x="1325762" y="8756119"/>
            <a:ext cx="5133180" cy="372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US" sz="212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www.samadhan.sistec.ac.in/</a:t>
            </a:r>
            <a:endParaRPr lang="en-US" sz="212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67" name="TextBox 67"/>
          <p:cNvSpPr txBox="1"/>
          <p:nvPr/>
        </p:nvSpPr>
        <p:spPr>
          <a:xfrm>
            <a:off x="1334101" y="6855103"/>
            <a:ext cx="3063983" cy="445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r>
              <a:rPr lang="en-IN" sz="248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RAVINA KUMARI</a:t>
            </a:r>
            <a:endParaRPr lang="en-IN" sz="248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68" name="TextBox 68"/>
          <p:cNvSpPr txBox="1"/>
          <p:nvPr/>
        </p:nvSpPr>
        <p:spPr>
          <a:xfrm>
            <a:off x="1334101" y="7280816"/>
            <a:ext cx="2875140" cy="380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IN" altLang="en-US" sz="21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05/09/2025</a:t>
            </a:r>
            <a:endParaRPr lang="en-IN" altLang="en-US" sz="21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69" name="TextBox 69"/>
          <p:cNvSpPr txBox="1"/>
          <p:nvPr/>
        </p:nvSpPr>
        <p:spPr>
          <a:xfrm>
            <a:off x="1318818" y="7648157"/>
            <a:ext cx="3679637" cy="380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70"/>
              </a:lnSpc>
              <a:spcBef>
                <a:spcPct val="0"/>
              </a:spcBef>
            </a:pPr>
            <a:r>
              <a:rPr lang="en-IN" sz="2120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SISTec-GN</a:t>
            </a:r>
            <a:endParaRPr lang="en-IN" sz="212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70" name="TextBox 67"/>
          <p:cNvSpPr txBox="1"/>
          <p:nvPr/>
        </p:nvSpPr>
        <p:spPr>
          <a:xfrm>
            <a:off x="1325937" y="6493989"/>
            <a:ext cx="3063983" cy="445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75"/>
              </a:lnSpc>
              <a:spcBef>
                <a:spcPct val="0"/>
              </a:spcBef>
            </a:pPr>
            <a:r>
              <a:rPr lang="en-IN" altLang="en-US" sz="248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AICADEMY</a:t>
            </a:r>
            <a:r>
              <a:rPr lang="en-US" sz="248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 </a:t>
            </a:r>
            <a:endParaRPr lang="en-US" sz="248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42308" y="605856"/>
            <a:ext cx="11359450" cy="876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 dirty="0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Evaluation Metrics</a:t>
            </a:r>
            <a:endParaRPr lang="en-US" sz="6190" b="1" dirty="0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52400" y="3456305"/>
            <a:ext cx="9469120" cy="51708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Impact</a:t>
            </a:r>
            <a:r>
              <a:rPr lang="en-IN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32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Better student learning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Clear career guidance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Saves teacher effort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Higher student satisfaction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10972800" y="3619500"/>
            <a:ext cx="6798945" cy="48539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spcAft>
                <a:spcPct val="60000"/>
              </a:spcAft>
            </a:pPr>
            <a:r>
              <a:rPr sz="3200" b="1">
                <a:solidFill>
                  <a:schemeClr val="bg1"/>
                </a:solidFill>
              </a:rPr>
              <a:t>KPIs</a:t>
            </a:r>
            <a:r>
              <a:rPr lang="en-IN" sz="3200" b="1">
                <a:solidFill>
                  <a:schemeClr val="bg1"/>
                </a:solidFill>
              </a:rPr>
              <a:t>:</a:t>
            </a:r>
            <a:endParaRPr sz="3200" b="1">
              <a:solidFill>
                <a:schemeClr val="bg1"/>
              </a:solidFill>
            </a:endParaRPr>
          </a:p>
          <a:p>
            <a:pPr>
              <a:spcAft>
                <a:spcPct val="60000"/>
              </a:spcAft>
            </a:pPr>
            <a:endParaRPr sz="22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Prediction accuracy</a:t>
            </a: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Fast response time</a:t>
            </a: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User engagement</a:t>
            </a: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Student improvement</a:t>
            </a: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Feedback ratings</a:t>
            </a:r>
            <a:endParaRPr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403028" y="-776764"/>
            <a:ext cx="7121405" cy="6119958"/>
            <a:chOff x="0" y="0"/>
            <a:chExt cx="812800" cy="698500"/>
          </a:xfrm>
        </p:grpSpPr>
        <p:sp>
          <p:nvSpPr>
            <p:cNvPr id="3" name="Freeform 3"/>
            <p:cNvSpPr/>
            <p:nvPr/>
          </p:nvSpPr>
          <p:spPr>
            <a:xfrm>
              <a:off x="6054" y="0"/>
              <a:ext cx="800692" cy="698500"/>
            </a:xfrm>
            <a:custGeom>
              <a:avLst/>
              <a:gdLst/>
              <a:ahLst/>
              <a:cxnLst/>
              <a:rect l="l" t="t" r="r" b="b"/>
              <a:pathLst>
                <a:path w="800692" h="698500">
                  <a:moveTo>
                    <a:pt x="790891" y="376500"/>
                  </a:moveTo>
                  <a:lnTo>
                    <a:pt x="619401" y="671250"/>
                  </a:lnTo>
                  <a:cubicBezTo>
                    <a:pt x="609585" y="688121"/>
                    <a:pt x="591538" y="698500"/>
                    <a:pt x="572019" y="698500"/>
                  </a:cubicBezTo>
                  <a:lnTo>
                    <a:pt x="228673" y="698500"/>
                  </a:lnTo>
                  <a:cubicBezTo>
                    <a:pt x="209154" y="698500"/>
                    <a:pt x="191107" y="688121"/>
                    <a:pt x="181291" y="671250"/>
                  </a:cubicBezTo>
                  <a:lnTo>
                    <a:pt x="9801" y="376500"/>
                  </a:lnTo>
                  <a:cubicBezTo>
                    <a:pt x="0" y="359655"/>
                    <a:pt x="0" y="338845"/>
                    <a:pt x="9801" y="322000"/>
                  </a:cubicBezTo>
                  <a:lnTo>
                    <a:pt x="181291" y="27250"/>
                  </a:lnTo>
                  <a:cubicBezTo>
                    <a:pt x="191107" y="10379"/>
                    <a:pt x="209154" y="0"/>
                    <a:pt x="228673" y="0"/>
                  </a:cubicBezTo>
                  <a:lnTo>
                    <a:pt x="572019" y="0"/>
                  </a:lnTo>
                  <a:cubicBezTo>
                    <a:pt x="591538" y="0"/>
                    <a:pt x="609585" y="10379"/>
                    <a:pt x="619401" y="27250"/>
                  </a:cubicBezTo>
                  <a:lnTo>
                    <a:pt x="790891" y="322000"/>
                  </a:lnTo>
                  <a:cubicBezTo>
                    <a:pt x="800692" y="338845"/>
                    <a:pt x="800692" y="359655"/>
                    <a:pt x="790891" y="37650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403028" y="5112504"/>
            <a:ext cx="8342708" cy="7169515"/>
            <a:chOff x="0" y="0"/>
            <a:chExt cx="812800" cy="698500"/>
          </a:xfrm>
        </p:grpSpPr>
        <p:sp>
          <p:nvSpPr>
            <p:cNvPr id="6" name="Freeform 6"/>
            <p:cNvSpPr/>
            <p:nvPr/>
          </p:nvSpPr>
          <p:spPr>
            <a:xfrm>
              <a:off x="5168" y="0"/>
              <a:ext cx="802465" cy="698500"/>
            </a:xfrm>
            <a:custGeom>
              <a:avLst/>
              <a:gdLst/>
              <a:ahLst/>
              <a:cxnLst/>
              <a:rect l="l" t="t" r="r" b="b"/>
              <a:pathLst>
                <a:path w="802465" h="698500">
                  <a:moveTo>
                    <a:pt x="794098" y="372511"/>
                  </a:moveTo>
                  <a:lnTo>
                    <a:pt x="617966" y="675239"/>
                  </a:lnTo>
                  <a:cubicBezTo>
                    <a:pt x="609587" y="689640"/>
                    <a:pt x="594182" y="698500"/>
                    <a:pt x="577520" y="698500"/>
                  </a:cubicBezTo>
                  <a:lnTo>
                    <a:pt x="224944" y="698500"/>
                  </a:lnTo>
                  <a:cubicBezTo>
                    <a:pt x="208282" y="698500"/>
                    <a:pt x="192877" y="689640"/>
                    <a:pt x="184498" y="675239"/>
                  </a:cubicBezTo>
                  <a:lnTo>
                    <a:pt x="8366" y="372511"/>
                  </a:lnTo>
                  <a:cubicBezTo>
                    <a:pt x="0" y="358132"/>
                    <a:pt x="0" y="340368"/>
                    <a:pt x="8366" y="325989"/>
                  </a:cubicBezTo>
                  <a:lnTo>
                    <a:pt x="184498" y="23261"/>
                  </a:lnTo>
                  <a:cubicBezTo>
                    <a:pt x="192877" y="8860"/>
                    <a:pt x="208282" y="0"/>
                    <a:pt x="224944" y="0"/>
                  </a:cubicBezTo>
                  <a:lnTo>
                    <a:pt x="577520" y="0"/>
                  </a:lnTo>
                  <a:cubicBezTo>
                    <a:pt x="594182" y="0"/>
                    <a:pt x="609587" y="8860"/>
                    <a:pt x="617966" y="23261"/>
                  </a:cubicBezTo>
                  <a:lnTo>
                    <a:pt x="794098" y="325989"/>
                  </a:lnTo>
                  <a:cubicBezTo>
                    <a:pt x="802464" y="340368"/>
                    <a:pt x="802464" y="358132"/>
                    <a:pt x="794098" y="372511"/>
                  </a:cubicBezTo>
                  <a:close/>
                </a:path>
              </a:pathLst>
            </a:custGeom>
            <a:solidFill>
              <a:srgbClr val="FFE012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946189" y="1589738"/>
            <a:ext cx="8207729" cy="7107523"/>
            <a:chOff x="0" y="0"/>
            <a:chExt cx="4282440" cy="3708400"/>
          </a:xfrm>
        </p:grpSpPr>
        <p:sp>
          <p:nvSpPr>
            <p:cNvPr id="9" name="Freeform 9"/>
            <p:cNvSpPr/>
            <p:nvPr/>
          </p:nvSpPr>
          <p:spPr>
            <a:xfrm>
              <a:off x="42629" y="0"/>
              <a:ext cx="4197183" cy="3708400"/>
            </a:xfrm>
            <a:custGeom>
              <a:avLst/>
              <a:gdLst/>
              <a:ahLst/>
              <a:cxnLst/>
              <a:rect l="l" t="t" r="r" b="b"/>
              <a:pathLst>
                <a:path w="4197183" h="3708400">
                  <a:moveTo>
                    <a:pt x="2945563" y="0"/>
                  </a:moveTo>
                  <a:lnTo>
                    <a:pt x="1251619" y="0"/>
                  </a:lnTo>
                  <a:cubicBezTo>
                    <a:pt x="1113231" y="0"/>
                    <a:pt x="985354" y="73827"/>
                    <a:pt x="916155" y="193672"/>
                  </a:cubicBezTo>
                  <a:lnTo>
                    <a:pt x="69197" y="1660528"/>
                  </a:lnTo>
                  <a:cubicBezTo>
                    <a:pt x="0" y="1780371"/>
                    <a:pt x="0" y="1928029"/>
                    <a:pt x="69197" y="2047872"/>
                  </a:cubicBezTo>
                  <a:lnTo>
                    <a:pt x="916155" y="3514728"/>
                  </a:lnTo>
                  <a:cubicBezTo>
                    <a:pt x="985354" y="3634573"/>
                    <a:pt x="1113231" y="3708400"/>
                    <a:pt x="1251619" y="3708400"/>
                  </a:cubicBezTo>
                  <a:lnTo>
                    <a:pt x="2945563" y="3708400"/>
                  </a:lnTo>
                  <a:cubicBezTo>
                    <a:pt x="3083951" y="3708400"/>
                    <a:pt x="3211829" y="3634573"/>
                    <a:pt x="3281027" y="3514728"/>
                  </a:cubicBezTo>
                  <a:lnTo>
                    <a:pt x="4127985" y="2047872"/>
                  </a:lnTo>
                  <a:cubicBezTo>
                    <a:pt x="4197183" y="1928029"/>
                    <a:pt x="4197183" y="1780371"/>
                    <a:pt x="4127985" y="1660528"/>
                  </a:cubicBezTo>
                  <a:lnTo>
                    <a:pt x="3281027" y="193672"/>
                  </a:lnTo>
                  <a:cubicBezTo>
                    <a:pt x="3211828" y="73827"/>
                    <a:pt x="3083951" y="0"/>
                    <a:pt x="2945563" y="0"/>
                  </a:cubicBezTo>
                  <a:close/>
                </a:path>
              </a:pathLst>
            </a:custGeom>
            <a:blipFill>
              <a:blip r:embed="rId1"/>
              <a:stretch>
                <a:fillRect l="-16858" r="-16858"/>
              </a:stretch>
            </a:blipFill>
            <a:ln w="371475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id="10" name="Group 10"/>
          <p:cNvGrpSpPr/>
          <p:nvPr/>
        </p:nvGrpSpPr>
        <p:grpSpPr>
          <a:xfrm rot="1804263">
            <a:off x="6564051" y="8262794"/>
            <a:ext cx="214148" cy="2936199"/>
            <a:chOff x="0" y="0"/>
            <a:chExt cx="56401" cy="7733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6401" cy="773320"/>
            </a:xfrm>
            <a:custGeom>
              <a:avLst/>
              <a:gdLst/>
              <a:ahLst/>
              <a:cxnLst/>
              <a:rect l="l" t="t" r="r" b="b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6401" cy="8114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 rot="8978078">
            <a:off x="5203516" y="-688008"/>
            <a:ext cx="214148" cy="2936199"/>
            <a:chOff x="0" y="0"/>
            <a:chExt cx="56401" cy="7733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6401" cy="773320"/>
            </a:xfrm>
            <a:custGeom>
              <a:avLst/>
              <a:gdLst/>
              <a:ahLst/>
              <a:cxnLst/>
              <a:rect l="l" t="t" r="r" b="b"/>
              <a:pathLst>
                <a:path w="56401" h="773320">
                  <a:moveTo>
                    <a:pt x="0" y="0"/>
                  </a:moveTo>
                  <a:lnTo>
                    <a:pt x="56401" y="0"/>
                  </a:lnTo>
                  <a:lnTo>
                    <a:pt x="56401" y="773320"/>
                  </a:lnTo>
                  <a:lnTo>
                    <a:pt x="0" y="773320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56401" cy="8114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128680" y="2100924"/>
            <a:ext cx="432085" cy="432085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723638" y="7735954"/>
            <a:ext cx="432085" cy="43208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22"/>
          <p:cNvSpPr/>
          <p:nvPr/>
        </p:nvSpPr>
        <p:spPr>
          <a:xfrm>
            <a:off x="4266574" y="913895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629565" y="909350"/>
            <a:ext cx="1248104" cy="238700"/>
          </a:xfrm>
          <a:custGeom>
            <a:avLst/>
            <a:gdLst/>
            <a:ahLst/>
            <a:cxnLst/>
            <a:rect l="l" t="t" r="r" b="b"/>
            <a:pathLst>
              <a:path w="1248104" h="238700">
                <a:moveTo>
                  <a:pt x="0" y="0"/>
                </a:moveTo>
                <a:lnTo>
                  <a:pt x="1248104" y="0"/>
                </a:lnTo>
                <a:lnTo>
                  <a:pt x="1248104" y="238700"/>
                </a:lnTo>
                <a:lnTo>
                  <a:pt x="0" y="2387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24" name="Group 24"/>
          <p:cNvGrpSpPr/>
          <p:nvPr/>
        </p:nvGrpSpPr>
        <p:grpSpPr>
          <a:xfrm rot="-5400000">
            <a:off x="12109764" y="-227624"/>
            <a:ext cx="700320" cy="12341008"/>
            <a:chOff x="0" y="0"/>
            <a:chExt cx="184446" cy="325030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84446" cy="3250307"/>
            </a:xfrm>
            <a:custGeom>
              <a:avLst/>
              <a:gdLst/>
              <a:ahLst/>
              <a:cxnLst/>
              <a:rect l="l" t="t" r="r" b="b"/>
              <a:pathLst>
                <a:path w="184446" h="3250307">
                  <a:moveTo>
                    <a:pt x="0" y="0"/>
                  </a:moveTo>
                  <a:lnTo>
                    <a:pt x="184446" y="0"/>
                  </a:lnTo>
                  <a:lnTo>
                    <a:pt x="184446" y="3250307"/>
                  </a:lnTo>
                  <a:lnTo>
                    <a:pt x="0" y="3250307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184446" cy="32884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7" name="Freeform 27"/>
          <p:cNvSpPr/>
          <p:nvPr/>
        </p:nvSpPr>
        <p:spPr>
          <a:xfrm>
            <a:off x="6899326" y="3840411"/>
            <a:ext cx="1066813" cy="309376"/>
          </a:xfrm>
          <a:custGeom>
            <a:avLst/>
            <a:gdLst/>
            <a:ahLst/>
            <a:cxnLst/>
            <a:rect l="l" t="t" r="r" b="b"/>
            <a:pathLst>
              <a:path w="1066813" h="309376">
                <a:moveTo>
                  <a:pt x="0" y="0"/>
                </a:moveTo>
                <a:lnTo>
                  <a:pt x="1066812" y="0"/>
                </a:lnTo>
                <a:lnTo>
                  <a:pt x="1066812" y="309376"/>
                </a:lnTo>
                <a:lnTo>
                  <a:pt x="0" y="3093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8685439" y="772501"/>
            <a:ext cx="9074241" cy="433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5755" lvl="1" indent="0" algn="just">
              <a:lnSpc>
                <a:spcPts val="4230"/>
              </a:lnSpc>
              <a:buFont typeface="Arial" panose="020B0604020202020204"/>
              <a:buNone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Introduction</a:t>
            </a:r>
            <a:r>
              <a:rPr lang="en-IN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Predict student results &amp; guide careers.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25755" lvl="1" indent="0" algn="just">
              <a:lnSpc>
                <a:spcPts val="4230"/>
              </a:lnSpc>
              <a:buFont typeface="Arial" panose="020B0604020202020204"/>
              <a:buNone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Importance of AI</a:t>
            </a:r>
            <a:r>
              <a:rPr lang="en-IN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Early weakness detection.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Personalized learning support.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325755" lvl="1" indent="0" algn="just">
              <a:lnSpc>
                <a:spcPts val="4230"/>
              </a:lnSpc>
              <a:buFont typeface="Arial" panose="020B0604020202020204"/>
              <a:buNone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Benefits</a:t>
            </a:r>
            <a:r>
              <a:rPr lang="en-IN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Better results.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Clear career path.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6763929" y="86"/>
            <a:ext cx="9074241" cy="945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AREA OVERVIEW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8610715" y="5677094"/>
            <a:ext cx="6036830" cy="516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90"/>
              </a:lnSpc>
              <a:spcBef>
                <a:spcPct val="0"/>
              </a:spcBef>
            </a:pPr>
            <a:r>
              <a:rPr lang="en-US" sz="2920" b="1">
                <a:solidFill>
                  <a:srgbClr val="011577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IMPORTANCE OF AREA</a:t>
            </a:r>
            <a:endParaRPr lang="en-US" sz="2920" b="1">
              <a:solidFill>
                <a:srgbClr val="011577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8685439" y="6591246"/>
            <a:ext cx="9074241" cy="2169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2145" lvl="1" indent="-326390" algn="just">
              <a:lnSpc>
                <a:spcPts val="423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Students often struggle to identify strengths &amp; weaknesses.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Lack of proper guidance affects academic performance.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Career choices become confusing without data-driven insights.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52145" lvl="1" indent="-326390" algn="just">
              <a:lnSpc>
                <a:spcPts val="423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AI can provide accurate predictions &amp; personalized support.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sp>
        <p:nvSpPr>
          <p:cNvPr id="3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Potential Challenges and Opportunities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33400" y="3543300"/>
            <a:ext cx="8092440" cy="4680585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Challenges</a:t>
            </a:r>
            <a:r>
              <a:rPr lang="en-IN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32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31190" lvl="1" indent="-285750" algn="ctr">
              <a:lnSpc>
                <a:spcPts val="4480"/>
              </a:lnSpc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Generic Teaching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31190" lvl="1" indent="-285750" algn="ctr">
              <a:lnSpc>
                <a:spcPts val="4480"/>
              </a:lnSpc>
              <a:buFont typeface="Arial" panose="020B0604020202020204" pitchFamily="34" charset="0"/>
              <a:buChar char="•"/>
            </a:pPr>
            <a:r>
              <a:rPr lang="en-IN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       </a:t>
            </a: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No Personal Guidance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31190" lvl="1" indent="-285750" algn="ctr">
              <a:lnSpc>
                <a:spcPts val="4480"/>
              </a:lnSpc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Manual Evaluation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31190" lvl="1" indent="-285750" algn="ctr">
              <a:lnSpc>
                <a:spcPts val="4480"/>
              </a:lnSpc>
              <a:buFont typeface="Arial" panose="020B0604020202020204" pitchFamily="34" charset="0"/>
              <a:buChar char="•"/>
            </a:pPr>
            <a:r>
              <a:rPr lang="en-IN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             </a:t>
            </a: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Progress Tracking Issue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31190" lvl="1" indent="-285750" algn="ctr">
              <a:lnSpc>
                <a:spcPts val="4480"/>
              </a:lnSpc>
              <a:buFont typeface="Arial" panose="020B0604020202020204" pitchFamily="34" charset="0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Resource Gap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10972800" y="3253740"/>
            <a:ext cx="7011670" cy="5248275"/>
          </a:xfrm>
          <a:prstGeom prst="rect">
            <a:avLst/>
          </a:prstGeom>
        </p:spPr>
        <p:txBody>
          <a:bodyPr>
            <a:noAutofit/>
          </a:bodyPr>
          <a:p>
            <a:pPr>
              <a:spcAft>
                <a:spcPct val="60000"/>
              </a:spcAft>
            </a:pPr>
            <a:r>
              <a:rPr sz="2200" b="1">
                <a:solidFill>
                  <a:schemeClr val="bg1"/>
                </a:solidFill>
              </a:rPr>
              <a:t> </a:t>
            </a:r>
            <a:endParaRPr sz="2200" b="1">
              <a:solidFill>
                <a:schemeClr val="bg1"/>
              </a:solidFill>
            </a:endParaRPr>
          </a:p>
          <a:p>
            <a:pPr>
              <a:spcAft>
                <a:spcPct val="60000"/>
              </a:spcAft>
            </a:pPr>
            <a:r>
              <a:rPr sz="3200" b="1">
                <a:solidFill>
                  <a:schemeClr val="bg1"/>
                </a:solidFill>
                <a:sym typeface="+mn-ea"/>
              </a:rPr>
              <a:t>Opportunities with AI</a:t>
            </a:r>
            <a:r>
              <a:rPr lang="en-IN" sz="3200" b="1">
                <a:solidFill>
                  <a:schemeClr val="bg1"/>
                </a:solidFill>
                <a:sym typeface="+mn-ea"/>
              </a:rPr>
              <a:t>:</a:t>
            </a:r>
            <a:endParaRPr lang="en-IN" sz="3200" b="1">
              <a:solidFill>
                <a:schemeClr val="bg1"/>
              </a:solidFill>
              <a:sym typeface="+mn-ea"/>
            </a:endParaRPr>
          </a:p>
          <a:p>
            <a:pPr marL="285750" indent="-285750">
              <a:spcAft>
                <a:spcPct val="60000"/>
              </a:spcAft>
              <a:buFont typeface="Arial" panose="020B0604020202020204" pitchFamily="34" charset="0"/>
              <a:buChar char="•"/>
            </a:pPr>
            <a:r>
              <a:rPr sz="2400" b="1">
                <a:solidFill>
                  <a:schemeClr val="bg1"/>
                </a:solidFill>
              </a:rPr>
              <a:t>Personalized Learning</a:t>
            </a:r>
            <a:endParaRPr sz="2400"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Auto Evaluation</a:t>
            </a:r>
            <a:endParaRPr sz="2400"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Smart Tutoring</a:t>
            </a:r>
            <a:endParaRPr sz="2400"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Data Insights</a:t>
            </a:r>
            <a:endParaRPr sz="2400"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Equal Access</a:t>
            </a:r>
            <a:endParaRPr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Preliminary Solution Concept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967990"/>
            <a:ext cx="8836660" cy="6631305"/>
          </a:xfrm>
          <a:prstGeom prst="rect">
            <a:avLst/>
          </a:prstGeom>
        </p:spPr>
      </p:pic>
      <p:sp>
        <p:nvSpPr>
          <p:cNvPr id="25" name="Text Box 24"/>
          <p:cNvSpPr txBox="1"/>
          <p:nvPr/>
        </p:nvSpPr>
        <p:spPr>
          <a:xfrm>
            <a:off x="9601200" y="3270885"/>
            <a:ext cx="8493125" cy="5761990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spcAft>
                <a:spcPct val="60000"/>
              </a:spcAft>
            </a:pPr>
            <a:r>
              <a:rPr sz="3200" b="1">
                <a:solidFill>
                  <a:schemeClr val="bg1"/>
                </a:solidFill>
              </a:rPr>
              <a:t>Initial Concept – AI for Student Performance &amp; Guidance</a:t>
            </a:r>
            <a:r>
              <a:rPr lang="en-IN" sz="3200" b="1">
                <a:solidFill>
                  <a:schemeClr val="bg1"/>
                </a:solidFill>
              </a:rPr>
              <a:t>:</a:t>
            </a:r>
            <a:endParaRPr sz="3200" b="1">
              <a:solidFill>
                <a:schemeClr val="bg1"/>
              </a:solidFill>
            </a:endParaRPr>
          </a:p>
          <a:p>
            <a:pPr marL="342900" indent="-342900">
              <a:spcAft>
                <a:spcPct val="60000"/>
              </a:spcAft>
              <a:buFont typeface="Arial" panose="020B0604020202020204" pitchFamily="34" charset="0"/>
              <a:buChar char="•"/>
            </a:pPr>
            <a:r>
              <a:rPr sz="2400" b="1">
                <a:solidFill>
                  <a:schemeClr val="bg1"/>
                </a:solidFill>
              </a:rPr>
              <a:t>Data Analysis → Collects marks, attendance, study hours</a:t>
            </a:r>
            <a:endParaRPr sz="24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Performance Prediction → Predict pass/fail or expected score</a:t>
            </a:r>
            <a:endParaRPr sz="24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Personalized Guidance → Suggests suitable career paths</a:t>
            </a:r>
            <a:endParaRPr sz="24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Probability of Success → Shows success chance in each path</a:t>
            </a:r>
            <a:endParaRPr sz="24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Next Steps Support → Recommends courses, skills, internships</a:t>
            </a:r>
            <a:endParaRPr sz="24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Simplified Process → Automates evaluation &amp; progress tracking</a:t>
            </a:r>
            <a:endParaRPr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Key Features and Functionalities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62000" y="2612390"/>
            <a:ext cx="16230600" cy="6641465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Personalized Learning – Tailored study plans &amp; recommendations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24/7 Assistance – Doubts resolved anytime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Multilingual Support – Guidance in multiple languages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Automated Evaluation – Quick grading of assignments/tests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Performance Tracking – Progress reports &amp; insights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Career Guidance – Suggested career paths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Interactive Chatbots – Real-time Q&amp;A support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Target Users and Expected Use Cases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3543300"/>
            <a:ext cx="8120380" cy="5737860"/>
          </a:xfrm>
          <a:prstGeom prst="rect">
            <a:avLst/>
          </a:prstGeom>
        </p:spPr>
      </p:pic>
      <p:sp>
        <p:nvSpPr>
          <p:cNvPr id="26" name="Text Box 25"/>
          <p:cNvSpPr txBox="1"/>
          <p:nvPr/>
        </p:nvSpPr>
        <p:spPr>
          <a:xfrm>
            <a:off x="10287000" y="2598420"/>
            <a:ext cx="5609590" cy="308546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spcAft>
                <a:spcPct val="60000"/>
              </a:spcAft>
            </a:pPr>
            <a:r>
              <a:rPr sz="3200" b="1">
                <a:solidFill>
                  <a:schemeClr val="bg1"/>
                </a:solidFill>
              </a:rPr>
              <a:t>Target Users</a:t>
            </a:r>
            <a:r>
              <a:rPr lang="en-IN" sz="3200" b="1">
                <a:solidFill>
                  <a:schemeClr val="bg1"/>
                </a:solidFill>
              </a:rPr>
              <a:t>:</a:t>
            </a:r>
            <a:endParaRPr sz="3200" b="1">
              <a:solidFill>
                <a:schemeClr val="bg1"/>
              </a:solidFill>
            </a:endParaRPr>
          </a:p>
          <a:p>
            <a:pPr marL="285750" indent="-285750">
              <a:spcAft>
                <a:spcPct val="60000"/>
              </a:spcAft>
              <a:buFont typeface="Arial" panose="020B0604020202020204" pitchFamily="34" charset="0"/>
              <a:buChar char="•"/>
            </a:pPr>
            <a:r>
              <a:rPr b="1">
                <a:solidFill>
                  <a:schemeClr val="bg1"/>
                </a:solidFill>
              </a:rPr>
              <a:t>Students – For learning support &amp; career guidance</a:t>
            </a:r>
            <a:endParaRPr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r>
              <a:rPr b="1">
                <a:solidFill>
                  <a:schemeClr val="bg1"/>
                </a:solidFill>
              </a:rPr>
              <a:t>Teachers/Educators – For automated evaluation &amp; progress tracking</a:t>
            </a:r>
            <a:endParaRPr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endParaRPr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r>
              <a:rPr b="1">
                <a:solidFill>
                  <a:schemeClr val="bg1"/>
                </a:solidFill>
              </a:rPr>
              <a:t>Parents – To monitor student performance</a:t>
            </a:r>
            <a:endParaRPr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endParaRPr b="1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/>
              <a:buChar char="•"/>
            </a:pPr>
            <a:r>
              <a:rPr b="1">
                <a:solidFill>
                  <a:schemeClr val="bg1"/>
                </a:solidFill>
              </a:rPr>
              <a:t>Institutions – For data insights &amp; decision-making</a:t>
            </a:r>
            <a:endParaRPr b="1">
              <a:solidFill>
                <a:schemeClr val="bg1"/>
              </a:solidFill>
            </a:endParaRPr>
          </a:p>
        </p:txBody>
      </p:sp>
      <p:sp>
        <p:nvSpPr>
          <p:cNvPr id="27" name="Text Box 26"/>
          <p:cNvSpPr txBox="1"/>
          <p:nvPr/>
        </p:nvSpPr>
        <p:spPr>
          <a:xfrm>
            <a:off x="10287000" y="5683885"/>
            <a:ext cx="7654290" cy="3253105"/>
          </a:xfrm>
          <a:prstGeom prst="rect">
            <a:avLst/>
          </a:prstGeom>
        </p:spPr>
        <p:txBody>
          <a:bodyPr>
            <a:noAutofit/>
          </a:bodyPr>
          <a:p>
            <a:pPr>
              <a:spcAft>
                <a:spcPct val="60000"/>
              </a:spcAft>
            </a:pPr>
            <a:r>
              <a:rPr sz="3200" b="1">
                <a:solidFill>
                  <a:schemeClr val="bg1"/>
                </a:solidFill>
              </a:rPr>
              <a:t>Expected Use Cases</a:t>
            </a:r>
            <a:r>
              <a:rPr lang="en-IN" sz="3200" b="1">
                <a:solidFill>
                  <a:schemeClr val="bg1"/>
                </a:solidFill>
              </a:rPr>
              <a:t>:</a:t>
            </a:r>
            <a:endParaRPr sz="3200" b="1">
              <a:solidFill>
                <a:schemeClr val="bg1"/>
              </a:solidFill>
            </a:endParaRPr>
          </a:p>
          <a:p>
            <a:pPr>
              <a:spcAft>
                <a:spcPct val="60000"/>
              </a:spcAft>
            </a:pPr>
            <a:r>
              <a:rPr b="1">
                <a:solidFill>
                  <a:schemeClr val="bg1"/>
                </a:solidFill>
              </a:rPr>
              <a:t>Students asking doubt clarification anytime</a:t>
            </a:r>
            <a:endParaRPr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b="1">
                <a:solidFill>
                  <a:schemeClr val="bg1"/>
                </a:solidFill>
              </a:rPr>
              <a:t>Teachers using AI for auto-grading &amp; analytics</a:t>
            </a:r>
            <a:endParaRPr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b="1">
                <a:solidFill>
                  <a:schemeClr val="bg1"/>
                </a:solidFill>
              </a:rPr>
              <a:t>Parents checking progress reports</a:t>
            </a:r>
            <a:endParaRPr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b="1">
                <a:solidFill>
                  <a:schemeClr val="bg1"/>
                </a:solidFill>
              </a:rPr>
              <a:t>Institutions applying AI for personalized learning plans</a:t>
            </a:r>
            <a:endParaRPr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b="1">
                <a:solidFill>
                  <a:schemeClr val="bg1"/>
                </a:solidFill>
              </a:rPr>
              <a:t>Chatbots providing career counseling &amp; study tips</a:t>
            </a:r>
            <a:endParaRPr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Data Requirements and Privacy Considerations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28600" y="3771900"/>
            <a:ext cx="9363710" cy="5200650"/>
          </a:xfrm>
          <a:prstGeom prst="rect">
            <a:avLst/>
          </a:prstGeom>
        </p:spPr>
        <p:txBody>
          <a:bodyPr wrap="square" lIns="0" tIns="0" rIns="0" bIns="0" rtlCol="0" anchor="t">
            <a:noAutofit/>
          </a:bodyPr>
          <a:lstStyle/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Data Requirements</a:t>
            </a:r>
            <a:r>
              <a:rPr lang="en-IN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Academic Data – Previous exam marks, attendance, assignments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Behavioral Data – Study hours, learning patterns, course engagement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Career Interests – Subject preferences, future goals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Feedback Data – Teacher &amp; parent feedback</a:t>
            </a:r>
            <a:endParaRPr lang="en-US" altLang="en-US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10488295" y="3771900"/>
            <a:ext cx="7240905" cy="4882515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spcAft>
                <a:spcPct val="60000"/>
              </a:spcAft>
            </a:pPr>
            <a:r>
              <a:rPr sz="2400" b="1">
                <a:solidFill>
                  <a:schemeClr val="bg1"/>
                </a:solidFill>
              </a:rPr>
              <a:t> </a:t>
            </a:r>
            <a:r>
              <a:rPr sz="2800" b="1">
                <a:solidFill>
                  <a:schemeClr val="bg1"/>
                </a:solidFill>
              </a:rPr>
              <a:t>Privacy &amp; Security Considerations</a:t>
            </a:r>
            <a:r>
              <a:rPr lang="en-IN" sz="2800" b="1">
                <a:solidFill>
                  <a:schemeClr val="bg1"/>
                </a:solidFill>
              </a:rPr>
              <a:t>:</a:t>
            </a:r>
            <a:endParaRPr sz="2800" b="1">
              <a:solidFill>
                <a:schemeClr val="bg1"/>
              </a:solidFill>
            </a:endParaRPr>
          </a:p>
          <a:p>
            <a:pPr>
              <a:spcAft>
                <a:spcPct val="60000"/>
              </a:spcAft>
            </a:pPr>
            <a:r>
              <a:rPr sz="2000" b="1">
                <a:solidFill>
                  <a:schemeClr val="bg1"/>
                </a:solidFill>
              </a:rPr>
              <a:t>Data Anonymization – Remove personally identifiable info</a:t>
            </a:r>
            <a:endParaRPr sz="20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000" b="1">
                <a:solidFill>
                  <a:schemeClr val="bg1"/>
                </a:solidFill>
              </a:rPr>
              <a:t>Encryption – Protect data during storage &amp; transfer</a:t>
            </a:r>
            <a:endParaRPr sz="20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0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000" b="1">
                <a:solidFill>
                  <a:schemeClr val="bg1"/>
                </a:solidFill>
              </a:rPr>
              <a:t>Access Control – Only authorized users can access sensitive info</a:t>
            </a:r>
            <a:endParaRPr sz="20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0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000" b="1">
                <a:solidFill>
                  <a:schemeClr val="bg1"/>
                </a:solidFill>
              </a:rPr>
              <a:t>Consent-Based Collection – Take permission from students/parents before use</a:t>
            </a:r>
            <a:endParaRPr sz="20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0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000" b="1">
                <a:solidFill>
                  <a:schemeClr val="bg1"/>
                </a:solidFill>
              </a:rPr>
              <a:t>Compliance – Follow education data protection rules (like GDPR, FERPA)</a:t>
            </a:r>
            <a:endParaRPr sz="20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347600"/>
            <a:ext cx="11359450" cy="1802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AI Technologies and Methods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aphicFrame>
        <p:nvGraphicFramePr>
          <p:cNvPr id="23" name="Table 22"/>
          <p:cNvGraphicFramePr/>
          <p:nvPr/>
        </p:nvGraphicFramePr>
        <p:xfrm>
          <a:off x="1343660" y="3009900"/>
          <a:ext cx="15727680" cy="4160520"/>
        </p:xfrm>
        <a:graphic>
          <a:graphicData uri="http://schemas.openxmlformats.org/drawingml/2006/table">
            <a:tbl>
              <a:tblPr/>
              <a:tblGrid>
                <a:gridCol w="7848600"/>
                <a:gridCol w="7879080"/>
              </a:tblGrid>
              <a:tr h="693420">
                <a:tc>
                  <a:txBody>
                    <a:bodyPr/>
                    <a:p>
                      <a:r>
                        <a:rPr sz="3200" b="1">
                          <a:solidFill>
                            <a:schemeClr val="bg1"/>
                          </a:solidFill>
                        </a:rPr>
                        <a:t>Technology / Technique</a:t>
                      </a:r>
                      <a:r>
                        <a:rPr lang="en-IN" sz="3200" b="1">
                          <a:solidFill>
                            <a:schemeClr val="bg1"/>
                          </a:solidFill>
                        </a:rPr>
                        <a:t>:</a:t>
                      </a:r>
                      <a:endParaRPr lang="en-IN" sz="32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3200" b="1">
                          <a:solidFill>
                            <a:schemeClr val="bg1"/>
                          </a:solidFill>
                        </a:rPr>
                        <a:t>Contribution to Effectiveness</a:t>
                      </a:r>
                      <a:r>
                        <a:rPr lang="en-IN" sz="3200" b="1">
                          <a:solidFill>
                            <a:schemeClr val="bg1"/>
                          </a:solidFill>
                        </a:rPr>
                        <a:t>:</a:t>
                      </a:r>
                      <a:endParaRPr lang="en-IN" sz="32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3420"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Machine Learning (ML)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Predicts student performance &amp; outcomes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3420"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Natural Language Processing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Powers chatbots, understands student queries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3420"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Data Analytics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Analyzes performance trends &amp; progress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3420"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Recommendation Systems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Suggests personalized study plans &amp; resources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693420"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Predictive Modeling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400" b="1">
                          <a:solidFill>
                            <a:schemeClr val="bg1"/>
                          </a:solidFill>
                        </a:rPr>
                        <a:t>Estimates success probability in different career paths</a:t>
                      </a:r>
                      <a:endParaRPr sz="2400" b="1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D47">
                <a:alpha val="100000"/>
              </a:srgbClr>
            </a:gs>
            <a:gs pos="100000">
              <a:srgbClr val="020D4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64275" y="954275"/>
            <a:ext cx="11359450" cy="945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05"/>
              </a:lnSpc>
            </a:pPr>
            <a:r>
              <a:rPr lang="en-US" sz="6190" b="1">
                <a:solidFill>
                  <a:srgbClr val="FFE012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Implementation Approach</a:t>
            </a:r>
            <a:endParaRPr lang="en-US" sz="6190" b="1">
              <a:solidFill>
                <a:srgbClr val="FFE012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6200" y="3314700"/>
            <a:ext cx="9088120" cy="63195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5440" lvl="1" indent="0" algn="ctr">
              <a:lnSpc>
                <a:spcPts val="4480"/>
              </a:lnSpc>
              <a:buFont typeface="Arial" panose="020B0604020202020204"/>
              <a:buNone/>
            </a:pPr>
            <a:r>
              <a:rPr lang="en-US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Tools &amp; Resources</a:t>
            </a:r>
            <a:r>
              <a:rPr lang="en-IN" altLang="en-US" sz="32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:</a:t>
            </a:r>
            <a:endParaRPr lang="en-US" altLang="en-US" sz="32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3200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Language: Python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Frameworks: Scikit-learn, TensorFlow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Database: MySQL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NLP: spaCy, NLTK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marL="690880" lvl="1" indent="-345440" algn="ctr">
              <a:lnSpc>
                <a:spcPts val="4480"/>
              </a:lnSpc>
              <a:buFont typeface="Arial" panose="020B0604020202020204"/>
              <a:buChar char="•"/>
            </a:pPr>
            <a:r>
              <a:rPr lang="en-US" altLang="en-US" sz="2400" b="1" dirty="0"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Deployment: AWS Cloud, Flask</a:t>
            </a:r>
            <a:endParaRPr lang="en-US" altLang="en-US" sz="2400" b="1" dirty="0">
              <a:solidFill>
                <a:srgbClr val="FFFFFF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-1406875" y="-2093072"/>
            <a:ext cx="4871150" cy="4186145"/>
            <a:chOff x="0" y="0"/>
            <a:chExt cx="812800" cy="698500"/>
          </a:xfrm>
        </p:grpSpPr>
        <p:sp>
          <p:nvSpPr>
            <p:cNvPr id="5" name="Freeform 5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823725" y="-2093072"/>
            <a:ext cx="4871150" cy="4186145"/>
            <a:chOff x="0" y="0"/>
            <a:chExt cx="812800" cy="698500"/>
          </a:xfrm>
        </p:grpSpPr>
        <p:sp>
          <p:nvSpPr>
            <p:cNvPr id="8" name="Freeform 8"/>
            <p:cNvSpPr/>
            <p:nvPr/>
          </p:nvSpPr>
          <p:spPr>
            <a:xfrm>
              <a:off x="8851" y="0"/>
              <a:ext cx="795099" cy="698500"/>
            </a:xfrm>
            <a:custGeom>
              <a:avLst/>
              <a:gdLst/>
              <a:ahLst/>
              <a:cxnLst/>
              <a:rect l="l" t="t" r="r" b="b"/>
              <a:pathLst>
                <a:path w="795099" h="698500">
                  <a:moveTo>
                    <a:pt x="780770" y="389089"/>
                  </a:moveTo>
                  <a:lnTo>
                    <a:pt x="623928" y="658661"/>
                  </a:lnTo>
                  <a:cubicBezTo>
                    <a:pt x="609577" y="683326"/>
                    <a:pt x="583194" y="698500"/>
                    <a:pt x="554658" y="698500"/>
                  </a:cubicBezTo>
                  <a:lnTo>
                    <a:pt x="240440" y="698500"/>
                  </a:lnTo>
                  <a:cubicBezTo>
                    <a:pt x="211904" y="698500"/>
                    <a:pt x="185521" y="683326"/>
                    <a:pt x="171170" y="658661"/>
                  </a:cubicBezTo>
                  <a:lnTo>
                    <a:pt x="14328" y="389089"/>
                  </a:lnTo>
                  <a:cubicBezTo>
                    <a:pt x="0" y="364462"/>
                    <a:pt x="0" y="334038"/>
                    <a:pt x="14328" y="309411"/>
                  </a:cubicBezTo>
                  <a:lnTo>
                    <a:pt x="171170" y="39839"/>
                  </a:lnTo>
                  <a:cubicBezTo>
                    <a:pt x="185521" y="15174"/>
                    <a:pt x="211904" y="0"/>
                    <a:pt x="240440" y="0"/>
                  </a:cubicBezTo>
                  <a:lnTo>
                    <a:pt x="554658" y="0"/>
                  </a:lnTo>
                  <a:cubicBezTo>
                    <a:pt x="583194" y="0"/>
                    <a:pt x="609577" y="15174"/>
                    <a:pt x="623928" y="39839"/>
                  </a:cubicBezTo>
                  <a:lnTo>
                    <a:pt x="780770" y="309411"/>
                  </a:lnTo>
                  <a:cubicBezTo>
                    <a:pt x="795098" y="334038"/>
                    <a:pt x="795098" y="364462"/>
                    <a:pt x="780770" y="389089"/>
                  </a:cubicBezTo>
                  <a:close/>
                </a:path>
              </a:pathLst>
            </a:custGeom>
            <a:solidFill>
              <a:srgbClr val="E2C50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93409" y="1028700"/>
            <a:ext cx="2026931" cy="1741894"/>
            <a:chOff x="0" y="0"/>
            <a:chExt cx="812800" cy="698500"/>
          </a:xfrm>
        </p:grpSpPr>
        <p:sp>
          <p:nvSpPr>
            <p:cNvPr id="11" name="Freeform 11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071771" y="1028700"/>
            <a:ext cx="2026931" cy="1741894"/>
            <a:chOff x="0" y="0"/>
            <a:chExt cx="812800" cy="698500"/>
          </a:xfrm>
        </p:grpSpPr>
        <p:sp>
          <p:nvSpPr>
            <p:cNvPr id="14" name="Freeform 14"/>
            <p:cNvSpPr/>
            <p:nvPr/>
          </p:nvSpPr>
          <p:spPr>
            <a:xfrm>
              <a:off x="11002" y="0"/>
              <a:ext cx="790797" cy="698500"/>
            </a:xfrm>
            <a:custGeom>
              <a:avLst/>
              <a:gdLst/>
              <a:ahLst/>
              <a:cxnLst/>
              <a:rect l="l" t="t" r="r" b="b"/>
              <a:pathLst>
                <a:path w="790797" h="698500">
                  <a:moveTo>
                    <a:pt x="772986" y="398771"/>
                  </a:moveTo>
                  <a:lnTo>
                    <a:pt x="627410" y="648979"/>
                  </a:lnTo>
                  <a:cubicBezTo>
                    <a:pt x="609572" y="679639"/>
                    <a:pt x="576776" y="698500"/>
                    <a:pt x="541305" y="698500"/>
                  </a:cubicBezTo>
                  <a:lnTo>
                    <a:pt x="249491" y="698500"/>
                  </a:lnTo>
                  <a:cubicBezTo>
                    <a:pt x="214020" y="698500"/>
                    <a:pt x="181224" y="679639"/>
                    <a:pt x="163386" y="648979"/>
                  </a:cubicBezTo>
                  <a:lnTo>
                    <a:pt x="17810" y="398771"/>
                  </a:lnTo>
                  <a:cubicBezTo>
                    <a:pt x="0" y="368159"/>
                    <a:pt x="0" y="330341"/>
                    <a:pt x="17810" y="299729"/>
                  </a:cubicBezTo>
                  <a:lnTo>
                    <a:pt x="163386" y="49521"/>
                  </a:lnTo>
                  <a:cubicBezTo>
                    <a:pt x="181224" y="18861"/>
                    <a:pt x="214020" y="0"/>
                    <a:pt x="249491" y="0"/>
                  </a:cubicBezTo>
                  <a:lnTo>
                    <a:pt x="541305" y="0"/>
                  </a:lnTo>
                  <a:cubicBezTo>
                    <a:pt x="576776" y="0"/>
                    <a:pt x="609572" y="18861"/>
                    <a:pt x="627410" y="49521"/>
                  </a:cubicBezTo>
                  <a:lnTo>
                    <a:pt x="772986" y="299729"/>
                  </a:lnTo>
                  <a:cubicBezTo>
                    <a:pt x="790796" y="330341"/>
                    <a:pt x="790796" y="368159"/>
                    <a:pt x="772986" y="398771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114300" y="-38100"/>
              <a:ext cx="5842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9083167" y="-2978248"/>
            <a:ext cx="121666" cy="10895119"/>
            <a:chOff x="0" y="0"/>
            <a:chExt cx="32044" cy="286949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2044" cy="2869496"/>
            </a:xfrm>
            <a:custGeom>
              <a:avLst/>
              <a:gdLst/>
              <a:ahLst/>
              <a:cxnLst/>
              <a:rect l="l" t="t" r="r" b="b"/>
              <a:pathLst>
                <a:path w="32044" h="2869496">
                  <a:moveTo>
                    <a:pt x="0" y="0"/>
                  </a:moveTo>
                  <a:lnTo>
                    <a:pt x="32044" y="0"/>
                  </a:lnTo>
                  <a:lnTo>
                    <a:pt x="32044" y="2869496"/>
                  </a:lnTo>
                  <a:lnTo>
                    <a:pt x="0" y="2869496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2044" cy="29075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-5400000">
            <a:off x="9083937" y="689483"/>
            <a:ext cx="120126" cy="18288000"/>
            <a:chOff x="0" y="0"/>
            <a:chExt cx="31638" cy="481659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1638" cy="4816592"/>
            </a:xfrm>
            <a:custGeom>
              <a:avLst/>
              <a:gdLst/>
              <a:ahLst/>
              <a:cxnLst/>
              <a:rect l="l" t="t" r="r" b="b"/>
              <a:pathLst>
                <a:path w="31638" h="4816592">
                  <a:moveTo>
                    <a:pt x="0" y="0"/>
                  </a:moveTo>
                  <a:lnTo>
                    <a:pt x="31638" y="0"/>
                  </a:lnTo>
                  <a:lnTo>
                    <a:pt x="31638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E2C507">
                    <a:alpha val="0"/>
                  </a:srgbClr>
                </a:gs>
                <a:gs pos="50000">
                  <a:srgbClr val="E2C507">
                    <a:alpha val="100000"/>
                  </a:srgbClr>
                </a:gs>
                <a:gs pos="100000">
                  <a:srgbClr val="E2C507">
                    <a:alpha val="0"/>
                  </a:srgbClr>
                </a:gs>
              </a:gsLst>
              <a:lin ang="5400000"/>
            </a:gradFill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31638" cy="48546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2" name="Freeform 62"/>
          <p:cNvSpPr/>
          <p:nvPr/>
        </p:nvSpPr>
        <p:spPr>
          <a:xfrm>
            <a:off x="12912661" y="9281388"/>
            <a:ext cx="5375339" cy="1043712"/>
          </a:xfrm>
          <a:custGeom>
            <a:avLst/>
            <a:gdLst/>
            <a:ahLst/>
            <a:cxnLst/>
            <a:rect l="l" t="t" r="r" b="b"/>
            <a:pathLst>
              <a:path w="5375339" h="1043712">
                <a:moveTo>
                  <a:pt x="0" y="0"/>
                </a:moveTo>
                <a:lnTo>
                  <a:pt x="5375339" y="0"/>
                </a:lnTo>
                <a:lnTo>
                  <a:pt x="5375339" y="1043712"/>
                </a:lnTo>
                <a:lnTo>
                  <a:pt x="0" y="104371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23" name="Text Box 22"/>
          <p:cNvSpPr txBox="1"/>
          <p:nvPr/>
        </p:nvSpPr>
        <p:spPr>
          <a:xfrm>
            <a:off x="9448800" y="3698240"/>
            <a:ext cx="8766810" cy="490728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spcAft>
                <a:spcPct val="60000"/>
              </a:spcAft>
            </a:pPr>
            <a:r>
              <a:rPr sz="3200" b="1">
                <a:solidFill>
                  <a:schemeClr val="bg1"/>
                </a:solidFill>
              </a:rPr>
              <a:t>Rough Timeline </a:t>
            </a:r>
            <a:r>
              <a:rPr lang="en-IN" sz="3200" b="1">
                <a:solidFill>
                  <a:schemeClr val="bg1"/>
                </a:solidFill>
              </a:rPr>
              <a:t>:</a:t>
            </a:r>
            <a:endParaRPr sz="3200" b="1">
              <a:solidFill>
                <a:schemeClr val="bg1"/>
              </a:solidFill>
            </a:endParaRPr>
          </a:p>
          <a:p>
            <a:pPr>
              <a:spcAft>
                <a:spcPct val="60000"/>
              </a:spcAft>
            </a:pP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Phase 1 – Problem Understanding &amp; Data Collection</a:t>
            </a: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Phase 2 – Data Preprocessing &amp; Model Development (ML + NLP)</a:t>
            </a: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Phase 3 – Integration (Backend + Frontend)</a:t>
            </a: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Phase 4 – Testing &amp; Validation</a:t>
            </a: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endParaRPr sz="2400" b="1">
              <a:solidFill>
                <a:schemeClr val="bg1"/>
              </a:solidFill>
            </a:endParaRPr>
          </a:p>
          <a:p>
            <a:pPr>
              <a:buFont typeface="Arial" panose="020B0604020202020204"/>
              <a:buChar char="•"/>
            </a:pPr>
            <a:r>
              <a:rPr sz="2400" b="1">
                <a:solidFill>
                  <a:schemeClr val="bg1"/>
                </a:solidFill>
              </a:rPr>
              <a:t>Phase 5 – Deployment, Final Touch &amp; Presentation</a:t>
            </a:r>
            <a:endParaRPr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3779</Words>
  <Application>WPS Presentation</Application>
  <PresentationFormat>Custom</PresentationFormat>
  <Paragraphs>193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Poppins Bold</vt:lpstr>
      <vt:lpstr>Poppins</vt:lpstr>
      <vt:lpstr>Arial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SAMADHAN 1.0</dc:title>
  <dc:creator/>
  <cp:lastModifiedBy>Rabina Kumari</cp:lastModifiedBy>
  <cp:revision>29</cp:revision>
  <dcterms:created xsi:type="dcterms:W3CDTF">2006-08-16T00:00:00Z</dcterms:created>
  <dcterms:modified xsi:type="dcterms:W3CDTF">2025-09-05T08:55:02Z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69BACFCAC9324F95872850AA43E548B7_13</vt:lpwstr>
  </property>
  <property fmtid="{D5CDD505-2E9C-101B-9397-08002B2CF9AE}" pid="3" name="KSOProductBuildVer">
    <vt:lpwstr>1033-12.2.0.22549</vt:lpwstr>
  </property>
</Properties>
</file>

<file path=docProps/thumbnail.jpeg>
</file>